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1" r:id="rId4"/>
  </p:sldMasterIdLst>
  <p:notesMasterIdLst>
    <p:notesMasterId r:id="rId17"/>
  </p:notesMasterIdLst>
  <p:sldIdLst>
    <p:sldId id="258" r:id="rId5"/>
    <p:sldId id="303" r:id="rId6"/>
    <p:sldId id="316" r:id="rId7"/>
    <p:sldId id="317" r:id="rId8"/>
    <p:sldId id="318" r:id="rId9"/>
    <p:sldId id="319" r:id="rId10"/>
    <p:sldId id="320" r:id="rId11"/>
    <p:sldId id="309" r:id="rId12"/>
    <p:sldId id="304" r:id="rId13"/>
    <p:sldId id="311" r:id="rId14"/>
    <p:sldId id="321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odard, Jessica P." initials="GJP" lastIdx="1" clrIdx="0">
    <p:extLst>
      <p:ext uri="{19B8F6BF-5375-455C-9EA6-DF929625EA0E}">
        <p15:presenceInfo xmlns:p15="http://schemas.microsoft.com/office/powerpoint/2012/main" userId="S-1-5-21-17504556-1539073906-17591369-24845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D2F2"/>
    <a:srgbClr val="73A9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103"/>
  </p:normalViewPr>
  <p:slideViewPr>
    <p:cSldViewPr snapToGrid="0" snapToObjects="1" showGuides="1">
      <p:cViewPr varScale="1">
        <p:scale>
          <a:sx n="106" d="100"/>
          <a:sy n="106" d="100"/>
        </p:scale>
        <p:origin x="5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9A375-B218-184B-B243-CB7E0F1616A7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5F0F0-3408-9F4A-9B24-898CD7F5D4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06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815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505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0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AE6764-091D-4B77-8756-B5D91EEABF5A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" y="0"/>
            <a:ext cx="12189624" cy="6856664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0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9144000" cy="1572399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9144000" cy="837532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br>
              <a:rPr lang="en-US" dirty="0" smtClean="0"/>
            </a:br>
            <a:r>
              <a:rPr lang="en-US" dirty="0" smtClean="0"/>
              <a:t>Title</a:t>
            </a:r>
            <a:br>
              <a:rPr lang="en-US" dirty="0" smtClean="0"/>
            </a:br>
            <a:r>
              <a:rPr lang="en-US" dirty="0" smtClean="0"/>
              <a:t>Contact information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43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124C0E-DA41-468A-ABB3-2DB9ABAF6F00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0" y="1028700"/>
            <a:ext cx="6819900" cy="1485900"/>
          </a:xfrm>
        </p:spPr>
        <p:txBody>
          <a:bodyPr anchor="t">
            <a:normAutofit/>
          </a:bodyPr>
          <a:lstStyle>
            <a:lvl1pPr algn="l">
              <a:defRPr sz="3200"/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(recommended for titles that </a:t>
            </a:r>
            <a:br>
              <a:rPr lang="en-US" dirty="0" smtClean="0"/>
            </a:br>
            <a:r>
              <a:rPr lang="en-US" dirty="0" smtClean="0"/>
              <a:t>are 2-3 lines long)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8" y="532082"/>
            <a:ext cx="3271029" cy="213969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191000" y="3976706"/>
            <a:ext cx="6819900" cy="2233594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200"/>
              </a:spcBef>
              <a:buNone/>
              <a:defRPr lang="en-US" sz="1000" smtClean="0">
                <a:solidFill>
                  <a:schemeClr val="accent1"/>
                </a:solidFill>
                <a:effectLst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 smtClean="0">
                <a:effectLst/>
                <a:latin typeface="Helvetica" charset="0"/>
              </a:rPr>
              <a:t>Click to add classification text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1" y="2514601"/>
            <a:ext cx="6819900" cy="35495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0" y="2869555"/>
            <a:ext cx="6819900" cy="79083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br>
              <a:rPr lang="en-US" dirty="0" smtClean="0"/>
            </a:br>
            <a:r>
              <a:rPr lang="en-US" dirty="0" smtClean="0"/>
              <a:t>Title</a:t>
            </a:r>
            <a:br>
              <a:rPr lang="en-US" dirty="0" smtClean="0"/>
            </a:br>
            <a:r>
              <a:rPr lang="en-US" dirty="0" smtClean="0"/>
              <a:t>Contact information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82518" y="2541694"/>
            <a:ext cx="2210142" cy="49757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accent1"/>
                </a:solidFill>
                <a:latin typeface="+mn-lt"/>
                <a:ea typeface="Myriad Pro" charset="0"/>
                <a:cs typeface="Myriad Pro" charset="0"/>
              </a:rPr>
              <a:t>11100 Johns Hopkins Road </a:t>
            </a:r>
            <a:br>
              <a:rPr lang="en-US" sz="1200" dirty="0" smtClean="0">
                <a:solidFill>
                  <a:schemeClr val="accent1"/>
                </a:solidFill>
                <a:latin typeface="+mn-lt"/>
                <a:ea typeface="Myriad Pro" charset="0"/>
                <a:cs typeface="Myriad Pro" charset="0"/>
              </a:rPr>
            </a:br>
            <a:r>
              <a:rPr lang="en-US" sz="1200" dirty="0" smtClean="0">
                <a:solidFill>
                  <a:schemeClr val="accent1"/>
                </a:solidFill>
                <a:latin typeface="+mn-lt"/>
                <a:ea typeface="Myriad Pro" charset="0"/>
                <a:cs typeface="Myriad Pro" charset="0"/>
              </a:rPr>
              <a:t>Laurel, MD 20723-6099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082518" y="2387995"/>
            <a:ext cx="2210142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5" pos="693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952500" y="1179514"/>
            <a:ext cx="10287000" cy="5030786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C2CCE9-65D5-4615-9B27-785F94F466C1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2735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add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485900"/>
            <a:ext cx="10287000" cy="47244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95015"/>
            <a:ext cx="11277600" cy="386085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 smtClean="0"/>
              <a:t>Click to add subtitle</a:t>
            </a:r>
            <a:endParaRPr lang="en-US" sz="1600" b="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5EA4699-75BE-494C-BD9A-E994FCCCDC34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181100"/>
            <a:ext cx="4953000" cy="4176257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 smtClean="0"/>
              <a:t>Click to add callout text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1" y="1181100"/>
            <a:ext cx="4952998" cy="4176257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80F1980-BB30-462A-8444-E0A13D5FE3AD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485900"/>
            <a:ext cx="4953000" cy="3871457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 smtClean="0"/>
              <a:t>Click to add callout text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1" y="1485900"/>
            <a:ext cx="4952998" cy="3871457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add title </a:t>
            </a:r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 smtClean="0"/>
              <a:t>Click to add subtitle</a:t>
            </a:r>
            <a:endParaRPr lang="en-US" sz="1600" b="0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AF91DCA-BF81-465E-9F1A-7A79772C474D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952500" y="1181100"/>
            <a:ext cx="4953000" cy="417671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chart</a:t>
            </a:r>
            <a:endParaRPr 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286501" y="1181100"/>
            <a:ext cx="4953000" cy="417671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chart</a:t>
            </a:r>
            <a:endParaRPr lang="en-US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602236" y="5548312"/>
            <a:ext cx="3653528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 smtClean="0"/>
              <a:t>Click to add chart label</a:t>
            </a:r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6936237" y="5548312"/>
            <a:ext cx="3653528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 smtClean="0"/>
              <a:t>Click to add chart label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8C59A10-D951-4511-B360-AF4768E60CC8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Comparison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952500" y="1485900"/>
            <a:ext cx="4953000" cy="387191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chart</a:t>
            </a:r>
            <a:endParaRPr lang="en-US" dirty="0"/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286501" y="1485900"/>
            <a:ext cx="4953000" cy="387191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chart</a:t>
            </a:r>
            <a:endParaRPr lang="en-US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602236" y="5548312"/>
            <a:ext cx="3653528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 smtClean="0"/>
              <a:t>Click to add chart label</a:t>
            </a:r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6936237" y="5548312"/>
            <a:ext cx="3653528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 smtClean="0"/>
              <a:t>Click to add chart label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add title 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 smtClean="0"/>
              <a:t>Click to add subtitle</a:t>
            </a:r>
            <a:endParaRPr lang="en-US" sz="1600" b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A16586A-7AB4-4A0F-AFE9-2AAF56529E8A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44" y="3924301"/>
            <a:ext cx="2988364" cy="12573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0" y="3619500"/>
            <a:ext cx="2988405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606154" y="3924301"/>
            <a:ext cx="2979692" cy="12573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606109" y="3619500"/>
            <a:ext cx="2979733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256050" y="3924301"/>
            <a:ext cx="2983450" cy="12573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8257327" y="3619500"/>
            <a:ext cx="2982173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277927" y="1181100"/>
            <a:ext cx="0" cy="4000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920948" y="1181100"/>
            <a:ext cx="0" cy="4000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0" y="1181100"/>
            <a:ext cx="2988409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4606105" y="1181100"/>
            <a:ext cx="2979737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8257323" y="1181100"/>
            <a:ext cx="2982177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766450"/>
          </a:xfrm>
        </p:spPr>
        <p:txBody>
          <a:bodyPr/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 smtClean="0"/>
              <a:t>Click to add callout text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D684D9DB-6B4E-4EE6-AB27-6327E77927F7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Featur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44" y="4229101"/>
            <a:ext cx="2988364" cy="9525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0" y="3924300"/>
            <a:ext cx="2988405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606154" y="4229101"/>
            <a:ext cx="2979692" cy="9525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606109" y="3924300"/>
            <a:ext cx="2979733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256050" y="4229101"/>
            <a:ext cx="2983450" cy="9525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8257327" y="3924300"/>
            <a:ext cx="2982173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277927" y="1485900"/>
            <a:ext cx="0" cy="36957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920948" y="1485900"/>
            <a:ext cx="0" cy="36957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0" y="1485899"/>
            <a:ext cx="2988409" cy="2231136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4606105" y="1485900"/>
            <a:ext cx="2979737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8257323" y="1485900"/>
            <a:ext cx="2982177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add title </a:t>
            </a:r>
            <a:endParaRPr lang="en-US" dirty="0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 smtClean="0"/>
              <a:t>Click to add subtitle</a:t>
            </a:r>
            <a:endParaRPr lang="en-US" sz="1600" b="0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4"/>
            <a:ext cx="10286999" cy="661986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 smtClean="0"/>
              <a:t>Click to add callout text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EC256D03-65E9-47C3-AA90-60A52F309A0A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44" y="3938459"/>
            <a:ext cx="2301354" cy="124314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1" y="3633658"/>
            <a:ext cx="2301386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592038" y="3938459"/>
            <a:ext cx="2332240" cy="124314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3591980" y="3633658"/>
            <a:ext cx="2332272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6260210" y="3938459"/>
            <a:ext cx="2302372" cy="124314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6262343" y="3633658"/>
            <a:ext cx="2301386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0" y="1185550"/>
            <a:ext cx="2301389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3591975" y="1185550"/>
            <a:ext cx="2332275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6262335" y="1185550"/>
            <a:ext cx="2301389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766450"/>
          </a:xfrm>
        </p:spPr>
        <p:txBody>
          <a:bodyPr/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29" name="Content Placeholder 2"/>
          <p:cNvSpPr>
            <a:spLocks noGrp="1"/>
          </p:cNvSpPr>
          <p:nvPr>
            <p:ph idx="27" hasCustomPrompt="1"/>
          </p:nvPr>
        </p:nvSpPr>
        <p:spPr>
          <a:xfrm>
            <a:off x="8899761" y="3938459"/>
            <a:ext cx="2338690" cy="124314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8901816" y="3633658"/>
            <a:ext cx="2337688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31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8901808" y="1185550"/>
            <a:ext cx="2337691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 smtClean="0"/>
              <a:t>Click to add callout text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3439DF4C-82F3-4A48-944C-5946FED69E88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9144000" cy="157239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9144000" cy="83820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br>
              <a:rPr lang="en-US" dirty="0" smtClean="0"/>
            </a:br>
            <a:r>
              <a:rPr lang="en-US" dirty="0" smtClean="0"/>
              <a:t>Title</a:t>
            </a:r>
            <a:br>
              <a:rPr lang="en-US" dirty="0" smtClean="0"/>
            </a:br>
            <a:r>
              <a:rPr lang="en-US" dirty="0" smtClean="0"/>
              <a:t>Contact information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5" pos="43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Featur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44" y="4216231"/>
            <a:ext cx="2301354" cy="96537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1" y="3911430"/>
            <a:ext cx="2301386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592038" y="4216231"/>
            <a:ext cx="2332240" cy="96537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3591980" y="3911430"/>
            <a:ext cx="2332272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6260210" y="4216231"/>
            <a:ext cx="2302372" cy="96537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6262343" y="3911430"/>
            <a:ext cx="2301386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0" y="1485900"/>
            <a:ext cx="2301389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3591975" y="1485900"/>
            <a:ext cx="2332275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6262335" y="1485900"/>
            <a:ext cx="2301389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9" name="Content Placeholder 2"/>
          <p:cNvSpPr>
            <a:spLocks noGrp="1"/>
          </p:cNvSpPr>
          <p:nvPr>
            <p:ph idx="27" hasCustomPrompt="1"/>
          </p:nvPr>
        </p:nvSpPr>
        <p:spPr>
          <a:xfrm>
            <a:off x="8899761" y="4216231"/>
            <a:ext cx="2338690" cy="96537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text </a:t>
            </a:r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8901816" y="3911430"/>
            <a:ext cx="2337688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31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8901808" y="1485900"/>
            <a:ext cx="2337691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add title </a:t>
            </a:r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 smtClean="0"/>
              <a:t>Click to add subtitle</a:t>
            </a:r>
            <a:endParaRPr lang="en-US" sz="1600" b="0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 smtClean="0"/>
              <a:t>Click to add callout text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E2B08519-6315-41FB-B0E1-A3F114F5BC8D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0" y="2829927"/>
            <a:ext cx="2456925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image caption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0" y="1181100"/>
            <a:ext cx="2456925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3581400" y="2829927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image caption</a:t>
            </a:r>
            <a:endParaRPr lang="en-US" dirty="0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3577696" y="1181100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181726" y="2829927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image caption</a:t>
            </a:r>
            <a:endParaRPr lang="en-US" dirty="0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6185429" y="1181100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8793163" y="2829927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image caption</a:t>
            </a:r>
            <a:endParaRPr lang="en-US" dirty="0"/>
          </a:p>
        </p:txBody>
      </p:sp>
      <p:sp>
        <p:nvSpPr>
          <p:cNvPr id="31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793163" y="1181100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952500" y="5183771"/>
            <a:ext cx="2456925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image caption</a:t>
            </a:r>
            <a:endParaRPr lang="en-US" dirty="0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952500" y="3543300"/>
            <a:ext cx="2456925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3581400" y="5183771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image caption</a:t>
            </a:r>
            <a:endParaRPr lang="en-US" dirty="0"/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31" hasCustomPrompt="1"/>
          </p:nvPr>
        </p:nvSpPr>
        <p:spPr>
          <a:xfrm>
            <a:off x="3577696" y="3543300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6181726" y="5183771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image caption</a:t>
            </a:r>
            <a:endParaRPr lang="en-US" dirty="0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33" hasCustomPrompt="1"/>
          </p:nvPr>
        </p:nvSpPr>
        <p:spPr>
          <a:xfrm>
            <a:off x="6185429" y="3543300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34" hasCustomPrompt="1"/>
          </p:nvPr>
        </p:nvSpPr>
        <p:spPr>
          <a:xfrm>
            <a:off x="8793163" y="5183771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image caption</a:t>
            </a:r>
            <a:endParaRPr lang="en-US" dirty="0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8793163" y="3543300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762000"/>
          </a:xfrm>
        </p:spPr>
        <p:txBody>
          <a:bodyPr/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780C1BFE-65F8-42BA-AEC6-E1CDCD1D9510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0" y="3134727"/>
            <a:ext cx="2456925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image caption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0" y="1485900"/>
            <a:ext cx="2456925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3581400" y="3134727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image caption</a:t>
            </a:r>
            <a:endParaRPr lang="en-US" dirty="0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3577696" y="1485900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181726" y="3134727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image caption</a:t>
            </a:r>
            <a:endParaRPr lang="en-US" dirty="0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6185429" y="1485900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8793163" y="3134727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image caption</a:t>
            </a:r>
            <a:endParaRPr lang="en-US" dirty="0"/>
          </a:p>
        </p:txBody>
      </p:sp>
      <p:sp>
        <p:nvSpPr>
          <p:cNvPr id="31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793163" y="1485900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952500" y="5488571"/>
            <a:ext cx="2456925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image caption</a:t>
            </a:r>
            <a:endParaRPr lang="en-US" dirty="0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952500" y="3848100"/>
            <a:ext cx="2456925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3581400" y="5488571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image caption</a:t>
            </a:r>
            <a:endParaRPr lang="en-US" dirty="0"/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31" hasCustomPrompt="1"/>
          </p:nvPr>
        </p:nvSpPr>
        <p:spPr>
          <a:xfrm>
            <a:off x="3577696" y="3848100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6181726" y="5488571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image caption</a:t>
            </a:r>
            <a:endParaRPr lang="en-US" dirty="0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33" hasCustomPrompt="1"/>
          </p:nvPr>
        </p:nvSpPr>
        <p:spPr>
          <a:xfrm>
            <a:off x="6185429" y="3848100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34" hasCustomPrompt="1"/>
          </p:nvPr>
        </p:nvSpPr>
        <p:spPr>
          <a:xfrm>
            <a:off x="8793163" y="5488571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image caption</a:t>
            </a:r>
            <a:endParaRPr lang="en-US" dirty="0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8793163" y="3848100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add title </a:t>
            </a:r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 smtClean="0"/>
              <a:t>Click to add subtitle</a:t>
            </a:r>
            <a:endParaRPr lang="en-US" sz="1600" b="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08D55A71-4362-4593-87CB-E41823C064DC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3"/>
          <a:stretch/>
        </p:blipFill>
        <p:spPr>
          <a:xfrm>
            <a:off x="817" y="1459"/>
            <a:ext cx="12187996" cy="64990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81100"/>
            <a:ext cx="9144000" cy="1143000"/>
          </a:xfrm>
        </p:spPr>
        <p:txBody>
          <a:bodyPr anchor="b">
            <a:noAutofit/>
          </a:bodyPr>
          <a:lstStyle>
            <a:lvl1pPr>
              <a:defRPr sz="4000" baseline="0"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798" y="2437483"/>
            <a:ext cx="9145706" cy="50137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6B74-4D7C-41B8-8716-243FC10350F8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3" pos="43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3"/>
          <a:stretch/>
        </p:blipFill>
        <p:spPr>
          <a:xfrm>
            <a:off x="817" y="1459"/>
            <a:ext cx="12187996" cy="64990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3825129"/>
            <a:ext cx="9144000" cy="59436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0" y="4415475"/>
            <a:ext cx="9144000" cy="49921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-9053"/>
            <a:ext cx="12192000" cy="34417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AF675D3-EE53-4DF3-9873-AA023D326548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3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4229100" y="0"/>
            <a:ext cx="7962900" cy="650047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457200" y="2705100"/>
            <a:ext cx="3225800" cy="28448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paragraph text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419100"/>
            <a:ext cx="3225800" cy="1905000"/>
          </a:xfrm>
        </p:spPr>
        <p:txBody>
          <a:bodyPr anchor="b"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quote or interesting fact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C55A886-F9A0-437D-B093-E2576B00778B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4229100" y="0"/>
            <a:ext cx="7962900" cy="6500474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457200" y="2705100"/>
            <a:ext cx="3225800" cy="28448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paragraph text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419100"/>
            <a:ext cx="3225800" cy="1905000"/>
          </a:xfrm>
        </p:spPr>
        <p:txBody>
          <a:bodyPr anchor="b"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quote or interesting fact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4229100" y="1"/>
            <a:ext cx="0" cy="65004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0CEBF907-8E11-4E61-ACAA-D5A7842D1285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eed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1"/>
            <a:ext cx="12192000" cy="650047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8089900" y="5462403"/>
            <a:ext cx="3644900" cy="747897"/>
          </a:xfrm>
          <a:solidFill>
            <a:schemeClr val="bg1"/>
          </a:solidFill>
        </p:spPr>
        <p:txBody>
          <a:bodyPr lIns="365760" tIns="274320" rIns="365760" bIns="274320" anchor="t" anchorCtr="0">
            <a:sp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add image caption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C4093419-78AC-4927-BF95-8261133CCBF6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E8A4B-C163-4750-8A07-20C27F1DD650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add title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 smtClean="0"/>
              <a:t>Click to add subtitle</a:t>
            </a:r>
            <a:endParaRPr lang="en-US" sz="1600" b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999DA4-C7B3-416B-B64C-11D36F7936CF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2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2E2D5CE-0F96-472A-9978-FE830B70B0C0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" y="0"/>
            <a:ext cx="12189624" cy="6856664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1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5410200" cy="1572399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5410200" cy="837532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6858001" y="566530"/>
            <a:ext cx="5334000" cy="5734880"/>
          </a:xfrm>
          <a:solidFill>
            <a:schemeClr val="tx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br>
              <a:rPr lang="en-US" dirty="0" smtClean="0"/>
            </a:br>
            <a:r>
              <a:rPr lang="en-US" dirty="0" smtClean="0"/>
              <a:t>Title</a:t>
            </a:r>
            <a:br>
              <a:rPr lang="en-US" dirty="0" smtClean="0"/>
            </a:br>
            <a:r>
              <a:rPr lang="en-US" dirty="0" smtClean="0"/>
              <a:t>Contact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43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500488"/>
            <a:ext cx="12192000" cy="3566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00488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11428508" y="6604000"/>
            <a:ext cx="0" cy="15514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03" y="6565216"/>
            <a:ext cx="212200" cy="228116"/>
          </a:xfrm>
          <a:prstGeom prst="rect">
            <a:avLst/>
          </a:prstGeom>
        </p:spPr>
      </p:pic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D07BC06-E3AA-42D2-AF66-ED3A66270159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Media Placeholder 10"/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 smtClean="0"/>
              <a:t>Click to add video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D1E29-81CB-4D34-A965-504F330C5D59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/>
          <p:cNvSpPr>
            <a:spLocks noGrp="1"/>
          </p:cNvSpPr>
          <p:nvPr userDrawn="1">
            <p:ph type="title" hasCustomPrompt="1"/>
          </p:nvPr>
        </p:nvSpPr>
        <p:spPr>
          <a:xfrm>
            <a:off x="457200" y="419100"/>
            <a:ext cx="11277600" cy="389709"/>
          </a:xfrm>
        </p:spPr>
        <p:txBody>
          <a:bodyPr>
            <a:noAutofit/>
          </a:bodyPr>
          <a:lstStyle>
            <a:lvl1pPr>
              <a:defRPr sz="2200"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6096000" y="887620"/>
            <a:ext cx="0" cy="56124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0" y="3695999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>
          <a:xfrm>
            <a:off x="0" y="88442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7200" y="1447875"/>
            <a:ext cx="5295900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3" name="Text Placeholder 1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457200" y="1154384"/>
            <a:ext cx="5295900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quad title</a:t>
            </a:r>
            <a:endParaRPr lang="en-US" dirty="0"/>
          </a:p>
        </p:txBody>
      </p:sp>
      <p:sp>
        <p:nvSpPr>
          <p:cNvPr id="55" name="Text Placeholder 14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457200" y="4295396"/>
            <a:ext cx="5295899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6" name="Text Placeholder 1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457200" y="4001905"/>
            <a:ext cx="5295900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quad title</a:t>
            </a:r>
            <a:endParaRPr lang="en-US" dirty="0"/>
          </a:p>
        </p:txBody>
      </p:sp>
      <p:sp>
        <p:nvSpPr>
          <p:cNvPr id="59" name="Text Placeholder 14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6442617" y="1444158"/>
            <a:ext cx="5292183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0" name="Text Placeholder 16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442616" y="1150667"/>
            <a:ext cx="5292183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quad title</a:t>
            </a:r>
            <a:endParaRPr lang="en-US" dirty="0"/>
          </a:p>
        </p:txBody>
      </p:sp>
      <p:sp>
        <p:nvSpPr>
          <p:cNvPr id="62" name="Text Placeholder 14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6438900" y="4291679"/>
            <a:ext cx="5295900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</a:t>
            </a:r>
            <a:r>
              <a:rPr lang="en-US" smtClean="0"/>
              <a:t>to add text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3" name="Text Placeholder 16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6438900" y="3998188"/>
            <a:ext cx="5295900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quad title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fld id="{D9FF2945-7E72-42AF-B32A-46DF8F0E0A43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096000" y="0"/>
            <a:ext cx="0" cy="64992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325508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7200" y="712591"/>
            <a:ext cx="5295900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57200" y="419100"/>
            <a:ext cx="5296821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quad title</a:t>
            </a:r>
            <a:endParaRPr lang="en-US" dirty="0"/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1" y="3880422"/>
            <a:ext cx="5295899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Text Placeholder 16"/>
          <p:cNvSpPr>
            <a:spLocks noGrp="1"/>
          </p:cNvSpPr>
          <p:nvPr>
            <p:ph type="body" sz="quarter" idx="28" hasCustomPrompt="1"/>
          </p:nvPr>
        </p:nvSpPr>
        <p:spPr>
          <a:xfrm>
            <a:off x="457199" y="3586931"/>
            <a:ext cx="5295901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quad title</a:t>
            </a:r>
            <a:endParaRPr lang="en-US" dirty="0"/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6438900" y="712591"/>
            <a:ext cx="5295900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Text Placeholder 16"/>
          <p:cNvSpPr>
            <a:spLocks noGrp="1"/>
          </p:cNvSpPr>
          <p:nvPr>
            <p:ph type="body" sz="quarter" idx="32" hasCustomPrompt="1"/>
          </p:nvPr>
        </p:nvSpPr>
        <p:spPr>
          <a:xfrm>
            <a:off x="6438901" y="419100"/>
            <a:ext cx="5293104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quad title</a:t>
            </a:r>
            <a:endParaRPr lang="en-US" dirty="0"/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5" hasCustomPrompt="1"/>
          </p:nvPr>
        </p:nvSpPr>
        <p:spPr>
          <a:xfrm>
            <a:off x="6438900" y="3876705"/>
            <a:ext cx="5295900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5" name="Text Placeholder 16"/>
          <p:cNvSpPr>
            <a:spLocks noGrp="1"/>
          </p:cNvSpPr>
          <p:nvPr>
            <p:ph type="body" sz="quarter" idx="36" hasCustomPrompt="1"/>
          </p:nvPr>
        </p:nvSpPr>
        <p:spPr>
          <a:xfrm>
            <a:off x="6438901" y="3583214"/>
            <a:ext cx="5293104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add quad title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fld id="{61FF344C-A647-423B-8258-92E40F29087E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2BCFE-D255-4C4B-BA1D-51B94D9D938B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291470"/>
            <a:ext cx="12192000" cy="566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63" y="1371600"/>
            <a:ext cx="5479673" cy="35844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67"/>
            <a:ext cx="12189624" cy="685666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-1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63" y="1371600"/>
            <a:ext cx="5479673" cy="3584448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F200-3133-408E-AEAA-04B3ACA33176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291470"/>
            <a:ext cx="12192000" cy="566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" y="667"/>
            <a:ext cx="12189624" cy="6856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63" y="1371600"/>
            <a:ext cx="5479673" cy="3584448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952500" y="1179514"/>
            <a:ext cx="10287000" cy="5030786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C2CCE9-65D5-4615-9B27-785F94F466C1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7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2E0F3FA-8CD8-43D9-A075-B2FCCA17907D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5410200" cy="157239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5410200" cy="83820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6858001" y="570368"/>
            <a:ext cx="5334000" cy="572179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  <p:sp>
        <p:nvSpPr>
          <p:cNvPr id="9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br>
              <a:rPr lang="en-US" dirty="0" smtClean="0"/>
            </a:br>
            <a:r>
              <a:rPr lang="en-US" dirty="0" smtClean="0"/>
              <a:t>Title</a:t>
            </a:r>
            <a:br>
              <a:rPr lang="en-US" dirty="0" smtClean="0"/>
            </a:br>
            <a:r>
              <a:rPr lang="en-US" dirty="0" smtClean="0"/>
              <a:t>Contact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4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1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BF0E5F8-7748-4ACC-8C37-B57E090ABD2F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67"/>
            <a:ext cx="12189624" cy="6856664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0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3886201"/>
            <a:ext cx="6972300" cy="609600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4495800"/>
            <a:ext cx="6972300" cy="571499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267200" y="5067300"/>
            <a:ext cx="4010128" cy="1143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br>
              <a:rPr lang="en-US" dirty="0" smtClean="0"/>
            </a:br>
            <a:r>
              <a:rPr lang="en-US" dirty="0" smtClean="0"/>
              <a:t>Title</a:t>
            </a:r>
            <a:br>
              <a:rPr lang="en-US" dirty="0" smtClean="0"/>
            </a:br>
            <a:r>
              <a:rPr lang="en-US" dirty="0" smtClean="0"/>
              <a:t>Contact information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3440288"/>
          </a:xfrm>
          <a:solidFill>
            <a:schemeClr val="tx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778686" y="3886200"/>
            <a:ext cx="0" cy="232410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5" y="3411128"/>
            <a:ext cx="3030109" cy="19821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C5172D4-EDD0-482A-9D59-5376F3068746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3886201"/>
            <a:ext cx="6972300" cy="609600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4495800"/>
            <a:ext cx="6972300" cy="571499"/>
          </a:xfrm>
        </p:spPr>
        <p:txBody>
          <a:bodyPr lIns="0" tIns="0" rIns="0" bIns="0"/>
          <a:lstStyle>
            <a:lvl1pPr marL="0" indent="0" algn="l">
              <a:buNone/>
              <a:defRPr sz="2400" b="1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267200" y="5067300"/>
            <a:ext cx="4010128" cy="1143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br>
              <a:rPr lang="en-US" dirty="0" smtClean="0"/>
            </a:br>
            <a:r>
              <a:rPr lang="en-US" dirty="0" smtClean="0"/>
              <a:t>Title</a:t>
            </a:r>
            <a:br>
              <a:rPr lang="en-US" dirty="0" smtClean="0"/>
            </a:br>
            <a:r>
              <a:rPr lang="en-US" dirty="0" smtClean="0"/>
              <a:t>Contact information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344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778686" y="3886200"/>
            <a:ext cx="0" cy="23241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5" y="3411128"/>
            <a:ext cx="3030108" cy="19821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4CED436F-B354-4514-8219-71B6E1462638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6291470"/>
            <a:ext cx="12192000" cy="5665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67"/>
            <a:ext cx="12189624" cy="685666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3886201"/>
            <a:ext cx="6972300" cy="609600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4495800"/>
            <a:ext cx="6972300" cy="571499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267200" y="5067300"/>
            <a:ext cx="4010128" cy="1143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br>
              <a:rPr lang="en-US" dirty="0" smtClean="0"/>
            </a:br>
            <a:r>
              <a:rPr lang="en-US" dirty="0" smtClean="0"/>
              <a:t>Title</a:t>
            </a:r>
            <a:br>
              <a:rPr lang="en-US" dirty="0" smtClean="0"/>
            </a:br>
            <a:r>
              <a:rPr lang="en-US" dirty="0" smtClean="0"/>
              <a:t>Contact information</a:t>
            </a:r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-2370" y="0"/>
            <a:ext cx="4063997" cy="3440287"/>
          </a:xfrm>
          <a:solidFill>
            <a:schemeClr val="tx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4061628" y="0"/>
            <a:ext cx="4063996" cy="3440287"/>
          </a:xfrm>
          <a:solidFill>
            <a:schemeClr val="tx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8125625" y="0"/>
            <a:ext cx="4066376" cy="3440287"/>
          </a:xfrm>
          <a:solidFill>
            <a:schemeClr val="tx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778686" y="3886200"/>
            <a:ext cx="0" cy="232410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5" y="3411128"/>
            <a:ext cx="3030109" cy="19821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1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39929EE-879A-4574-B146-9BED48A4C5B4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3886201"/>
            <a:ext cx="6972300" cy="609600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4495800"/>
            <a:ext cx="6972300" cy="571499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267200" y="5067300"/>
            <a:ext cx="4010128" cy="1143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br>
              <a:rPr lang="en-US" dirty="0" smtClean="0"/>
            </a:br>
            <a:r>
              <a:rPr lang="en-US" dirty="0" smtClean="0"/>
              <a:t>Title</a:t>
            </a:r>
            <a:br>
              <a:rPr lang="en-US" dirty="0" smtClean="0"/>
            </a:br>
            <a:r>
              <a:rPr lang="en-US" dirty="0" smtClean="0"/>
              <a:t>Contact information</a:t>
            </a:r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1" y="0"/>
            <a:ext cx="4063999" cy="3440287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4064000" y="0"/>
            <a:ext cx="4061625" cy="3440287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8125625" y="0"/>
            <a:ext cx="4066375" cy="3440287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778686" y="3886200"/>
            <a:ext cx="0" cy="232410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5" y="3411128"/>
            <a:ext cx="3030108" cy="19821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1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D2E7C0A-B003-47BB-897B-0979338FF81B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67"/>
            <a:ext cx="12189624" cy="685666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361627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0" y="1028700"/>
            <a:ext cx="6819900" cy="1482245"/>
          </a:xfrm>
        </p:spPr>
        <p:txBody>
          <a:bodyPr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</a:t>
            </a:r>
            <a:br>
              <a:rPr lang="en-US" dirty="0" smtClean="0"/>
            </a:br>
            <a:r>
              <a:rPr lang="en-US" dirty="0" smtClean="0"/>
              <a:t>(recommended for titles that </a:t>
            </a:r>
            <a:br>
              <a:rPr lang="en-US" dirty="0" smtClean="0"/>
            </a:br>
            <a:r>
              <a:rPr lang="en-US" dirty="0" smtClean="0"/>
              <a:t>are 2-3 lines long)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8" y="532082"/>
            <a:ext cx="3271029" cy="213969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191000" y="3976706"/>
            <a:ext cx="6819900" cy="2233594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200"/>
              </a:spcBef>
              <a:buNone/>
              <a:defRPr sz="1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 smtClean="0">
                <a:effectLst/>
                <a:latin typeface="Helvetica" charset="0"/>
              </a:rPr>
              <a:t>Click to add classification text</a:t>
            </a:r>
            <a:endParaRPr lang="en-US" dirty="0">
              <a:effectLst/>
              <a:latin typeface="Helvetica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1" y="2514600"/>
            <a:ext cx="6819900" cy="34289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0" y="2860102"/>
            <a:ext cx="6819900" cy="79083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Name</a:t>
            </a:r>
            <a:br>
              <a:rPr lang="en-US" dirty="0" smtClean="0"/>
            </a:br>
            <a:r>
              <a:rPr lang="en-US" dirty="0" smtClean="0"/>
              <a:t>Title</a:t>
            </a:r>
            <a:br>
              <a:rPr lang="en-US" dirty="0" smtClean="0"/>
            </a:br>
            <a:r>
              <a:rPr lang="en-US" dirty="0" smtClean="0"/>
              <a:t>Contact information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1082518" y="2541694"/>
            <a:ext cx="2210142" cy="49757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  <a:latin typeface="+mn-lt"/>
                <a:ea typeface="Myriad Pro" charset="0"/>
                <a:cs typeface="Myriad Pro" charset="0"/>
              </a:rPr>
              <a:t>11100 Johns Hopkins Road </a:t>
            </a:r>
            <a:br>
              <a:rPr lang="en-US" sz="1200" dirty="0" smtClean="0">
                <a:solidFill>
                  <a:schemeClr val="bg1"/>
                </a:solidFill>
                <a:latin typeface="+mn-lt"/>
                <a:ea typeface="Myriad Pro" charset="0"/>
                <a:cs typeface="Myriad Pro" charset="0"/>
              </a:rPr>
            </a:br>
            <a:r>
              <a:rPr lang="en-US" sz="1200" dirty="0" smtClean="0">
                <a:solidFill>
                  <a:schemeClr val="bg1"/>
                </a:solidFill>
                <a:latin typeface="+mn-lt"/>
                <a:ea typeface="Myriad Pro" charset="0"/>
                <a:cs typeface="Myriad Pro" charset="0"/>
              </a:rPr>
              <a:t>Laurel, MD 20723-6099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1082518" y="2387995"/>
            <a:ext cx="2210142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5" pos="693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499798"/>
            <a:ext cx="12192000" cy="356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6500474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11277600" cy="762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181100"/>
            <a:ext cx="10287000" cy="502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36810" y="6500814"/>
            <a:ext cx="1371600" cy="357186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BD90533-0019-439F-9033-E5FD503D101E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416" y="6500814"/>
            <a:ext cx="3197406" cy="355600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0302" y="6500474"/>
            <a:ext cx="381000" cy="35752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 b="1">
                <a:solidFill>
                  <a:schemeClr val="accent2"/>
                </a:solidFill>
              </a:defRPr>
            </a:lvl1pPr>
          </a:lstStyle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424239" y="6604000"/>
            <a:ext cx="0" cy="15514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566791"/>
            <a:ext cx="210893" cy="22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692" r:id="rId2"/>
    <p:sldLayoutId id="2147483721" r:id="rId3"/>
    <p:sldLayoutId id="2147483693" r:id="rId4"/>
    <p:sldLayoutId id="2147483722" r:id="rId5"/>
    <p:sldLayoutId id="2147483694" r:id="rId6"/>
    <p:sldLayoutId id="2147483723" r:id="rId7"/>
    <p:sldLayoutId id="2147483695" r:id="rId8"/>
    <p:sldLayoutId id="2147483724" r:id="rId9"/>
    <p:sldLayoutId id="2147483717" r:id="rId10"/>
    <p:sldLayoutId id="2147483697" r:id="rId11"/>
    <p:sldLayoutId id="2147483731" r:id="rId12"/>
    <p:sldLayoutId id="2147483701" r:id="rId13"/>
    <p:sldLayoutId id="2147483732" r:id="rId14"/>
    <p:sldLayoutId id="2147483703" r:id="rId15"/>
    <p:sldLayoutId id="2147483733" r:id="rId16"/>
    <p:sldLayoutId id="2147483704" r:id="rId17"/>
    <p:sldLayoutId id="2147483734" r:id="rId18"/>
    <p:sldLayoutId id="2147483730" r:id="rId19"/>
    <p:sldLayoutId id="2147483736" r:id="rId20"/>
    <p:sldLayoutId id="2147483705" r:id="rId21"/>
    <p:sldLayoutId id="2147483735" r:id="rId22"/>
    <p:sldLayoutId id="2147483707" r:id="rId23"/>
    <p:sldLayoutId id="2147483708" r:id="rId24"/>
    <p:sldLayoutId id="2147483709" r:id="rId25"/>
    <p:sldLayoutId id="2147483725" r:id="rId26"/>
    <p:sldLayoutId id="2147483710" r:id="rId27"/>
    <p:sldLayoutId id="2147483711" r:id="rId28"/>
    <p:sldLayoutId id="2147483737" r:id="rId29"/>
    <p:sldLayoutId id="2147483712" r:id="rId30"/>
    <p:sldLayoutId id="2147483713" r:id="rId31"/>
    <p:sldLayoutId id="2147483727" r:id="rId32"/>
    <p:sldLayoutId id="2147483726" r:id="rId33"/>
    <p:sldLayoutId id="2147483720" r:id="rId34"/>
    <p:sldLayoutId id="2147483715" r:id="rId35"/>
    <p:sldLayoutId id="2147483739" r:id="rId36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693738" indent="-246063" algn="l" defTabSz="914400" rtl="0" eaLnBrk="1" latinLnBrk="0" hangingPunct="1">
        <a:lnSpc>
          <a:spcPct val="100000"/>
        </a:lnSpc>
        <a:spcBef>
          <a:spcPts val="400"/>
        </a:spcBef>
        <a:buFont typeface=".AppleSystemUIFont" charset="-120"/>
        <a:buChar char="-"/>
        <a:tabLst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50938" indent="-228600" algn="l" defTabSz="914400" rtl="0" eaLnBrk="1" latinLnBrk="0" hangingPunct="1">
        <a:lnSpc>
          <a:spcPct val="100000"/>
        </a:lnSpc>
        <a:spcBef>
          <a:spcPts val="400"/>
        </a:spcBef>
        <a:buSzPct val="80000"/>
        <a:buFont typeface="Wingdings" charset="2"/>
        <a:buChar char="§"/>
        <a:tabLst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6550" indent="-227013" algn="l" defTabSz="914400" rtl="0" eaLnBrk="1" latinLnBrk="0" hangingPunct="1">
        <a:lnSpc>
          <a:spcPct val="100000"/>
        </a:lnSpc>
        <a:spcBef>
          <a:spcPts val="400"/>
        </a:spcBef>
        <a:buSzPct val="80000"/>
        <a:buFont typeface="Courier New" charset="0"/>
        <a:buChar char="o"/>
        <a:tabLst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63750" indent="-228600" algn="l" defTabSz="914400" rtl="0" eaLnBrk="1" latinLnBrk="0" hangingPunct="1">
        <a:lnSpc>
          <a:spcPct val="100000"/>
        </a:lnSpc>
        <a:spcBef>
          <a:spcPts val="400"/>
        </a:spcBef>
        <a:buFont typeface="Arial"/>
        <a:buChar char="•"/>
        <a:tabLst/>
        <a:defRPr sz="1600" kern="1200" baseline="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0" orient="horz" pos="264" userDrawn="1">
          <p15:clr>
            <a:srgbClr val="F26B43"/>
          </p15:clr>
        </p15:guide>
        <p15:guide id="11" pos="288" userDrawn="1">
          <p15:clr>
            <a:srgbClr val="F26B43"/>
          </p15:clr>
        </p15:guide>
        <p15:guide id="12" pos="7392" userDrawn="1">
          <p15:clr>
            <a:srgbClr val="F26B43"/>
          </p15:clr>
        </p15:guide>
        <p15:guide id="13" orient="horz" pos="3912" userDrawn="1">
          <p15:clr>
            <a:srgbClr val="F26B43"/>
          </p15:clr>
        </p15:guide>
        <p15:guide id="14" pos="3840" userDrawn="1">
          <p15:clr>
            <a:srgbClr val="F26B43"/>
          </p15:clr>
        </p15:guide>
        <p15:guide id="16" orient="horz" pos="936" userDrawn="1">
          <p15:clr>
            <a:srgbClr val="F26B43"/>
          </p15:clr>
        </p15:guide>
        <p15:guide id="17" pos="600" userDrawn="1">
          <p15:clr>
            <a:srgbClr val="F26B43"/>
          </p15:clr>
        </p15:guide>
        <p15:guide id="18" pos="7080" userDrawn="1">
          <p15:clr>
            <a:srgbClr val="F26B43"/>
          </p15:clr>
        </p15:guide>
        <p15:guide id="19" pos="4056" userDrawn="1">
          <p15:clr>
            <a:srgbClr val="F26B43"/>
          </p15:clr>
        </p15:guide>
        <p15:guide id="20" pos="3624" userDrawn="1">
          <p15:clr>
            <a:srgbClr val="F26B43"/>
          </p15:clr>
        </p15:guide>
        <p15:guide id="22" orient="horz" pos="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67328" y="2444357"/>
            <a:ext cx="6388161" cy="1572399"/>
          </a:xfrm>
        </p:spPr>
        <p:txBody>
          <a:bodyPr>
            <a:normAutofit/>
          </a:bodyPr>
          <a:lstStyle/>
          <a:p>
            <a:r>
              <a:rPr lang="en-US" dirty="0" smtClean="0"/>
              <a:t>Summer Student Showcase Info Session </a:t>
            </a:r>
            <a:endParaRPr lang="en-US" sz="36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7/18/2022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Jessica Goodard</a:t>
            </a:r>
          </a:p>
          <a:p>
            <a:r>
              <a:rPr lang="en-US" dirty="0" smtClean="0"/>
              <a:t>ASPIRE STEM Program Specialist</a:t>
            </a:r>
          </a:p>
          <a:p>
            <a:r>
              <a:rPr lang="en-US" dirty="0" smtClean="0"/>
              <a:t>201 STEM Center</a:t>
            </a:r>
          </a:p>
          <a:p>
            <a:r>
              <a:rPr lang="en-US" dirty="0" smtClean="0"/>
              <a:t>x83339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238481" y="4741424"/>
            <a:ext cx="6040090" cy="156966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We will get started at 1:05pm. In the meantime, put your answers in the chat!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114" y="1099575"/>
            <a:ext cx="3648584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5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Review and Release Tool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CEF0557-557E-4E05-A15C-E44F5A05222A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053059"/>
            <a:ext cx="11036226" cy="833838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i="1" dirty="0" smtClean="0">
                <a:solidFill>
                  <a:schemeClr val="tx1"/>
                </a:solidFill>
              </a:rPr>
              <a:t>Whether or not a project needs to go through the Review and Release Tool (RRT) is at the mentor’s discretion. They are ultimately responsible for what is released to the public. </a:t>
            </a:r>
            <a:endParaRPr lang="en-US" sz="2400" b="1" i="1" dirty="0">
              <a:solidFill>
                <a:schemeClr val="tx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750059"/>
              </p:ext>
            </p:extLst>
          </p:nvPr>
        </p:nvGraphicFramePr>
        <p:xfrm>
          <a:off x="235527" y="1974819"/>
          <a:ext cx="11720946" cy="278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0473">
                  <a:extLst>
                    <a:ext uri="{9D8B030D-6E8A-4147-A177-3AD203B41FA5}">
                      <a16:colId xmlns:a16="http://schemas.microsoft.com/office/drawing/2014/main" val="2148865042"/>
                    </a:ext>
                  </a:extLst>
                </a:gridCol>
                <a:gridCol w="5860473">
                  <a:extLst>
                    <a:ext uri="{9D8B030D-6E8A-4147-A177-3AD203B41FA5}">
                      <a16:colId xmlns:a16="http://schemas.microsoft.com/office/drawing/2014/main" val="1353321933"/>
                    </a:ext>
                  </a:extLst>
                </a:gridCol>
              </a:tblGrid>
              <a:tr h="3130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Needs RRT</a:t>
                      </a:r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Likely does not need RRT</a:t>
                      </a:r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013709"/>
                  </a:ext>
                </a:extLst>
              </a:tr>
              <a:tr h="54040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 project contains any sponsor-related, APL proprietary, or CUI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information or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Student project contains only general/non-APL specific information and data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29801"/>
                  </a:ext>
                </a:extLst>
              </a:tr>
              <a:tr h="100360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 project is part of an APL initiative, such as an IRAD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Student project is an independent study and/or adjacent</a:t>
                      </a:r>
                      <a:r>
                        <a:rPr lang="en-US" baseline="0" dirty="0" smtClean="0"/>
                        <a:t> to APL work (i.e., creating an algorithm that has nothing to do with the mentor’s project, etc.)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41365"/>
                  </a:ext>
                </a:extLst>
              </a:tr>
              <a:tr h="77200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 project</a:t>
                      </a:r>
                      <a:r>
                        <a:rPr lang="en-US" baseline="0" dirty="0" smtClean="0"/>
                        <a:t> resulted in a deliverable that will be used in future APL 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Student project primarily serves the student’s needs and does not have any immediate APL integration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91296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57200" y="4844181"/>
            <a:ext cx="10778835" cy="132343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Type RRT/ into your 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Mentors must submit on their students’ behalf and must choose the proper reviewers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Give the reviewers a head’s up, and usually projects are cleared in less than a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Sponsor work may take longer to </a:t>
            </a:r>
            <a:r>
              <a:rPr lang="en-US" sz="2000" dirty="0" smtClean="0"/>
              <a:t>clear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6234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598" y="430897"/>
            <a:ext cx="11277600" cy="762000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Deadlines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26598" y="981515"/>
            <a:ext cx="11394704" cy="51838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Nominations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Mentors must nominate students in order for students to be considered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Nominations are due by COB 7/22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The project title and description you list will be used in the digital gallery!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In-person presenter and featured members of the digital gallery will be announced 7/27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/>
                </a:solidFill>
              </a:rPr>
              <a:t>RRT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It is recommended that posters that need to go through RRT are submitted by 8/4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Mentors are responsible for determining if a project needs to go through RRT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/>
                </a:solidFill>
              </a:rPr>
              <a:t>Student submissions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Students are required to submit the following to the Box folder by COB 8/12:</a:t>
            </a:r>
          </a:p>
          <a:p>
            <a:pPr lvl="1"/>
            <a:r>
              <a:rPr lang="en-US" sz="1400" dirty="0" smtClean="0">
                <a:solidFill>
                  <a:schemeClr val="tx1"/>
                </a:solidFill>
              </a:rPr>
              <a:t>A thumbnail picture of themselves or their group</a:t>
            </a:r>
          </a:p>
          <a:p>
            <a:pPr lvl="1"/>
            <a:r>
              <a:rPr lang="en-US" sz="1400" dirty="0" smtClean="0">
                <a:solidFill>
                  <a:schemeClr val="tx1"/>
                </a:solidFill>
              </a:rPr>
              <a:t>Their finalized poster </a:t>
            </a:r>
          </a:p>
          <a:p>
            <a:pPr marL="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1600" b="1" dirty="0" smtClean="0">
                <a:solidFill>
                  <a:schemeClr val="tx1"/>
                </a:solidFill>
              </a:rPr>
              <a:t>Everything goes over to the printers at 8:00am Monday 8/15. I will not be able to accept late posters. </a:t>
            </a:r>
          </a:p>
          <a:p>
            <a:pPr marL="0" indent="0">
              <a:buNone/>
            </a:pPr>
            <a:endParaRPr lang="en-US" sz="1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400" dirty="0" smtClean="0">
              <a:solidFill>
                <a:schemeClr val="tx1"/>
              </a:solidFill>
            </a:endParaRP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CEF0557-557E-4E05-A15C-E44F5A05222A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48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275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929" y="197588"/>
            <a:ext cx="11277600" cy="762000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What is the Student Showcase?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59055" y="1151402"/>
            <a:ext cx="5762247" cy="5117984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The ASPIRE Student Showcase is ASPIRE’s public-facing capstone event for nominated students</a:t>
            </a:r>
          </a:p>
          <a:p>
            <a:pPr marL="0" indent="0">
              <a:buNone/>
            </a:pPr>
            <a:endParaRPr lang="en-US" sz="3200" dirty="0" smtClean="0">
              <a:solidFill>
                <a:schemeClr val="tx1"/>
              </a:solidFill>
            </a:endParaRPr>
          </a:p>
          <a:p>
            <a:r>
              <a:rPr lang="en-US" sz="3200" dirty="0" smtClean="0">
                <a:solidFill>
                  <a:schemeClr val="tx1"/>
                </a:solidFill>
              </a:rPr>
              <a:t>Students must be nominated to participate. Not every student will be selected to participate.</a:t>
            </a:r>
          </a:p>
          <a:p>
            <a:pPr marL="0" indent="0">
              <a:buNone/>
            </a:pPr>
            <a:endParaRPr lang="en-US" sz="3200" dirty="0" smtClean="0">
              <a:solidFill>
                <a:schemeClr val="tx1"/>
              </a:solidFill>
            </a:endParaRPr>
          </a:p>
          <a:p>
            <a:r>
              <a:rPr lang="en-US" sz="3200" dirty="0" smtClean="0">
                <a:solidFill>
                  <a:schemeClr val="tx1"/>
                </a:solidFill>
              </a:rPr>
              <a:t>The event is open to all APL staff and interns, as well as members of the public, including your families, friends, teachers, and other members of the community</a:t>
            </a:r>
          </a:p>
          <a:p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CEF0557-557E-4E05-A15C-E44F5A05222A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1" y="1496291"/>
            <a:ext cx="5007541" cy="375565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9511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929" y="197588"/>
            <a:ext cx="11277600" cy="762000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What is the Student Showcase?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CEF0557-557E-4E05-A15C-E44F5A05222A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396" y="839399"/>
            <a:ext cx="7160102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This year, </a:t>
            </a:r>
            <a:r>
              <a:rPr lang="en-US" sz="1700" dirty="0" smtClean="0"/>
              <a:t>the Showcase will be live in the </a:t>
            </a:r>
            <a:r>
              <a:rPr lang="en-US" sz="1700" dirty="0" err="1" smtClean="0"/>
              <a:t>Kossiakoff</a:t>
            </a:r>
            <a:r>
              <a:rPr lang="en-US" sz="1700" dirty="0" smtClean="0"/>
              <a:t> Center (</a:t>
            </a:r>
            <a:r>
              <a:rPr lang="en-US" sz="1700" dirty="0" err="1" smtClean="0"/>
              <a:t>Kossi</a:t>
            </a:r>
            <a:r>
              <a:rPr lang="en-US" sz="1700" dirty="0" smtClean="0"/>
              <a:t> or K-Center) on August 18</a:t>
            </a:r>
            <a:r>
              <a:rPr lang="en-US" sz="1700" baseline="30000" dirty="0" smtClean="0"/>
              <a:t>th</a:t>
            </a:r>
            <a:r>
              <a:rPr lang="en-US" sz="1700" dirty="0"/>
              <a:t> </a:t>
            </a:r>
            <a:r>
              <a:rPr lang="en-US" sz="1700" dirty="0" smtClean="0"/>
              <a:t>from 5pm-7pm. We will have refreshments.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Students will accompany their physical posters and present to the audience as they float through the auditorium. You may bring additional props, demos, etc. Just let me know</a:t>
            </a:r>
            <a:r>
              <a:rPr lang="en-US" sz="17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Students may present individually or in small groups. </a:t>
            </a: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Students will also be invited to display their work online in a digital gallery. See the link in the chat for last year’s digital gallery example.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Due to space constraints, not every student who is nominated will be selected to present in-person. However, all students will have an opportunity to be featured online. We cannot post videos or slides. Just one poster.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The ASPIRE Showcase is free and open to the public. All visitors will be expected to abide by APL’s visitor policies.</a:t>
            </a:r>
          </a:p>
          <a:p>
            <a:endParaRPr lang="en-US" sz="1700" dirty="0"/>
          </a:p>
          <a:p>
            <a:endParaRPr lang="en-US" sz="1700" dirty="0"/>
          </a:p>
        </p:txBody>
      </p:sp>
      <p:pic>
        <p:nvPicPr>
          <p:cNvPr id="1026" name="Picture 2" descr="Quantum Noise and Model Reduction Worksh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158" y="2025689"/>
            <a:ext cx="4051144" cy="2701963"/>
          </a:xfrm>
          <a:prstGeom prst="snip2DiagRect">
            <a:avLst>
              <a:gd name="adj1" fmla="val 489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91928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929" y="197588"/>
            <a:ext cx="11277600" cy="762000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Poster Template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CEF0557-557E-4E05-A15C-E44F5A05222A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396" y="839399"/>
            <a:ext cx="5591457" cy="680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Every ASPIRE student is required to complete a poster at the end of the term.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Student posters are created via PowerPoint. Students selected for the Showcase have their posters printed on heavy-duty foam board by the STEM Office.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Students will be provided with a poster template. The Showcase poster template and the ASPIRE poster template are the same.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Your Showcase poster counts as your end of term poster.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may deviate from the template as long as you do not deviate from the size or aspect ratio of the slide. </a:t>
            </a:r>
            <a:r>
              <a:rPr lang="en-US" b="1" dirty="0" smtClean="0"/>
              <a:t>Note: These are not wide screen templates. This is to better accommodate the printing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320" y="264556"/>
            <a:ext cx="4557129" cy="3409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074" y="3088037"/>
            <a:ext cx="4406228" cy="32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9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C2CCE9-65D5-4615-9B27-785F94F466C1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254" y="0"/>
            <a:ext cx="9200851" cy="688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5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C2CCE9-65D5-4615-9B27-785F94F466C1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248" y="0"/>
            <a:ext cx="9251236" cy="692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3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C2CCE9-65D5-4615-9B27-785F94F466C1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538" y="0"/>
            <a:ext cx="9198346" cy="689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4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3183" y="0"/>
            <a:ext cx="12564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1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598" y="430897"/>
            <a:ext cx="11277600" cy="762000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Participation Considerations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26598" y="1180036"/>
            <a:ext cx="11394704" cy="518381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b="1" dirty="0" smtClean="0">
                <a:solidFill>
                  <a:schemeClr val="tx1"/>
                </a:solidFill>
              </a:rPr>
              <a:t>Students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Would you like to share what you’ve worked on at APL?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Would you like experience in a conference setting?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Would you like to gain experience speaking to an audience?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Can you prepare a poster in the next thee weeks?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200" b="1" dirty="0" smtClean="0">
                <a:solidFill>
                  <a:schemeClr val="tx1"/>
                </a:solidFill>
              </a:rPr>
              <a:t>Mentors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Do you have the bandwidth to help guide your student through this capstone? They will need help preparing their poster and talk.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Can you help your student craft a narrative (beginning, middle, and end) of their project?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Can you help your student get their project through the RRT?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CEF0557-557E-4E05-A15C-E44F5A05222A}" type="datetime3">
              <a:rPr lang="en-US" smtClean="0"/>
              <a:t>18 July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PL-PowerPoint-Theme_light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C73"/>
      </a:accent1>
      <a:accent2>
        <a:srgbClr val="3E8EDE"/>
      </a:accent2>
      <a:accent3>
        <a:srgbClr val="74AA50"/>
      </a:accent3>
      <a:accent4>
        <a:srgbClr val="D2D755"/>
      </a:accent4>
      <a:accent5>
        <a:srgbClr val="FF9E16"/>
      </a:accent5>
      <a:accent6>
        <a:srgbClr val="E03C30"/>
      </a:accent6>
      <a:hlink>
        <a:srgbClr val="0537FF"/>
      </a:hlink>
      <a:folHlink>
        <a:srgbClr val="953A7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solidFill>
            <a:schemeClr val="accent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19050">
          <a:noFill/>
        </a:ln>
      </a:spPr>
      <a:bodyPr wrap="square" rtlCol="0">
        <a:spAutoFit/>
      </a:bodyPr>
      <a:lstStyle>
        <a:defPPr>
          <a:defRPr sz="2000" dirty="0" err="1" smtClean="0">
            <a:solidFill>
              <a:schemeClr val="tx2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315DFE08-84FE-FA4A-ABCB-E337641C4736}" vid="{93EA3F8C-A712-8E48-8ED4-FFFE1239D3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57BFD2CB1E744298C1AF8AA7379FF3" ma:contentTypeVersion="2" ma:contentTypeDescription="Create a new document." ma:contentTypeScope="" ma:versionID="15c23ae1aff2a31a8746ac30c25ad53f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4" targetNamespace="http://schemas.microsoft.com/office/2006/metadata/properties" ma:root="true" ma:fieldsID="0ebe41797ef7d785f7ee00a308cc1d4d" ns1:_="" ns2:_="">
    <xsd:import namespace="http://schemas.microsoft.com/sharepoint/v3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0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6705E72-33D2-49FE-82C1-AC4E719A71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A0430C-6753-4A49-8EA6-EB015BBD90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67E9159-B4E5-458F-AE2E-4A186E1ACA1C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sharepoint/v4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Extended-Template_Light-Theme_16x9 (1)</Template>
  <TotalTime>2726</TotalTime>
  <Words>820</Words>
  <Application>Microsoft Office PowerPoint</Application>
  <PresentationFormat>Widescreen</PresentationFormat>
  <Paragraphs>102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.AppleSystemUIFont</vt:lpstr>
      <vt:lpstr>Arial</vt:lpstr>
      <vt:lpstr>Calibri</vt:lpstr>
      <vt:lpstr>Courier New</vt:lpstr>
      <vt:lpstr>Helvetica</vt:lpstr>
      <vt:lpstr>Myriad Pro</vt:lpstr>
      <vt:lpstr>Wingdings</vt:lpstr>
      <vt:lpstr>APL-PowerPoint-Theme_light</vt:lpstr>
      <vt:lpstr>Summer Student Showcase Info Session </vt:lpstr>
      <vt:lpstr>What is the Student Showcase?</vt:lpstr>
      <vt:lpstr>What is the Student Showcase?</vt:lpstr>
      <vt:lpstr>Poster Template</vt:lpstr>
      <vt:lpstr>PowerPoint Presentation</vt:lpstr>
      <vt:lpstr>PowerPoint Presentation</vt:lpstr>
      <vt:lpstr>PowerPoint Presentation</vt:lpstr>
      <vt:lpstr>PowerPoint Presentation</vt:lpstr>
      <vt:lpstr>Participation Considerations</vt:lpstr>
      <vt:lpstr>Review and Release Tool</vt:lpstr>
      <vt:lpstr>Deadlines</vt:lpstr>
      <vt:lpstr>PowerPoint Presentation</vt:lpstr>
    </vt:vector>
  </TitlesOfParts>
  <Manager/>
  <Company>Johns Hopkins University - Applied Physics Lab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ASPIRE Ambassador Meeting</dc:title>
  <dc:subject/>
  <dc:creator>Goodard, Jessica P.</dc:creator>
  <cp:keywords/>
  <dc:description>Version 1.0</dc:description>
  <cp:lastModifiedBy>Goodard, Jessica P.</cp:lastModifiedBy>
  <cp:revision>59</cp:revision>
  <cp:lastPrinted>2017-08-24T18:44:08Z</cp:lastPrinted>
  <dcterms:created xsi:type="dcterms:W3CDTF">2020-01-28T15:23:18Z</dcterms:created>
  <dcterms:modified xsi:type="dcterms:W3CDTF">2022-07-18T18:45:54Z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0x0101009757BFD2CB1E744298C1AF8AA7379FF3</vt:lpwstr>
  </property>
</Properties>
</file>